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67" r:id="rId3"/>
    <p:sldId id="578" r:id="rId4"/>
    <p:sldId id="579" r:id="rId5"/>
    <p:sldId id="603" r:id="rId6"/>
    <p:sldId id="604" r:id="rId7"/>
    <p:sldId id="612" r:id="rId8"/>
    <p:sldId id="613" r:id="rId9"/>
    <p:sldId id="606" r:id="rId10"/>
    <p:sldId id="592" r:id="rId11"/>
    <p:sldId id="598" r:id="rId12"/>
    <p:sldId id="593" r:id="rId13"/>
    <p:sldId id="621" r:id="rId14"/>
    <p:sldId id="622" r:id="rId15"/>
    <p:sldId id="620" r:id="rId16"/>
    <p:sldId id="602" r:id="rId17"/>
    <p:sldId id="581" r:id="rId18"/>
    <p:sldId id="584" r:id="rId19"/>
    <p:sldId id="590" r:id="rId20"/>
    <p:sldId id="591" r:id="rId21"/>
    <p:sldId id="583" r:id="rId22"/>
    <p:sldId id="601" r:id="rId23"/>
    <p:sldId id="585" r:id="rId24"/>
    <p:sldId id="618" r:id="rId25"/>
    <p:sldId id="619" r:id="rId26"/>
    <p:sldId id="609" r:id="rId27"/>
    <p:sldId id="615" r:id="rId28"/>
    <p:sldId id="611" r:id="rId29"/>
    <p:sldId id="616" r:id="rId30"/>
    <p:sldId id="614" r:id="rId31"/>
    <p:sldId id="582" r:id="rId32"/>
    <p:sldId id="384" r:id="rId33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95959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0" autoAdjust="0"/>
    <p:restoredTop sz="92241" autoAdjust="0"/>
  </p:normalViewPr>
  <p:slideViewPr>
    <p:cSldViewPr>
      <p:cViewPr>
        <p:scale>
          <a:sx n="110" d="100"/>
          <a:sy n="110" d="100"/>
        </p:scale>
        <p:origin x="1296" y="-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400" dirty="0"/>
              <a:t>Accuracy</a:t>
            </a:r>
            <a:endParaRPr lang="zh-TW" altLang="en-US" sz="2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VGGFace (Resnet50 )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2CF-4745-8738-B3DACCA6E892}"/>
                </c:ext>
              </c:extLst>
            </c:dLbl>
            <c:dLbl>
              <c:idx val="1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2CF-4745-8738-B3DACCA6E892}"/>
                </c:ext>
              </c:extLst>
            </c:dLbl>
            <c:dLbl>
              <c:idx val="2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0.80940000000000001</c:v>
                </c:pt>
                <c:pt idx="1">
                  <c:v>0.85780000000000001</c:v>
                </c:pt>
                <c:pt idx="2">
                  <c:v>0.86909999999999998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CF-4745-8738-B3DACCA6E89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VGGFace (VGG16)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8D92C9F-6956-2B46-A369-A7702A189D7D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2CF-4745-8738-B3DACCA6E892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097700-9057-9049-A71E-F99557EF5CAE}" type="VALUE">
                      <a:rPr lang="en-US" altLang="zh-TW" sz="1400"/>
                      <a:pPr>
                        <a:defRPr sz="12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[值]</a:t>
                    </a:fld>
                    <a:endParaRPr lang="zh-TW" altLang="en-US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CF-4745-8738-B3DACCA6E89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5D28348-FAF6-B240-A6CE-8681738CA73F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0.51329999999999998</c:v>
                </c:pt>
                <c:pt idx="1">
                  <c:v>0.61099999999999999</c:v>
                </c:pt>
                <c:pt idx="2">
                  <c:v>0.64790000000000003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CF-4745-8738-B3DACCA6E89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Facenet</c:v>
                </c:pt>
              </c:strCache>
            </c:strRef>
          </c:tx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0.71870000000000001</c:v>
                </c:pt>
                <c:pt idx="1">
                  <c:v>0.79510000000000003</c:v>
                </c:pt>
                <c:pt idx="2">
                  <c:v>0.81689999999999996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CF-4745-8738-B3DACCA6E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5"/>
        <c:overlap val="-46"/>
        <c:axId val="1076310816"/>
        <c:axId val="1076312496"/>
      </c:barChart>
      <c:catAx>
        <c:axId val="107631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2496"/>
        <c:crosses val="autoZero"/>
        <c:auto val="1"/>
        <c:lblAlgn val="ctr"/>
        <c:lblOffset val="100"/>
        <c:noMultiLvlLbl val="0"/>
      </c:catAx>
      <c:valAx>
        <c:axId val="1076312496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998730299807961E-2"/>
          <c:y val="0.92148714749414562"/>
          <c:w val="0.88752071765268714"/>
          <c:h val="6.1973213589866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Top-1</a:t>
            </a:r>
            <a:r>
              <a:rPr lang="en-US" altLang="zh-TW" baseline="0" dirty="0"/>
              <a:t> Accuracy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0.76690000000000003</c:v>
                </c:pt>
                <c:pt idx="1">
                  <c:v>0.3851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2-124B-A34A-3125C54183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0.77010000000000001</c:v>
                </c:pt>
                <c:pt idx="1">
                  <c:v>0.32440000000000002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2-124B-A34A-3125C54183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DividedSR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>
                  <c:v>0.73580000000000001</c:v>
                </c:pt>
                <c:pt idx="1">
                  <c:v>0.28389999999999999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2-124B-A34A-3125C541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6"/>
        <c:overlap val="-24"/>
        <c:axId val="341354735"/>
        <c:axId val="266923599"/>
      </c:barChart>
      <c:catAx>
        <c:axId val="3413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6923599"/>
        <c:crosses val="autoZero"/>
        <c:auto val="1"/>
        <c:lblAlgn val="ctr"/>
        <c:lblOffset val="100"/>
        <c:noMultiLvlLbl val="0"/>
      </c:catAx>
      <c:valAx>
        <c:axId val="266923599"/>
        <c:scaling>
          <c:orientation val="minMax"/>
          <c:max val="0.83000000000000007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13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2019/3/13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2019/3/13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zh.wikipedia.org/wiki/ROC%E6%9B%B2%E7%BA%B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抽</a:t>
            </a:r>
            <a:r>
              <a:rPr kumimoji="1" lang="en-US" altLang="zh-TW" dirty="0"/>
              <a:t>feature</a:t>
            </a:r>
            <a:r>
              <a:rPr kumimoji="1" lang="zh-CN" altLang="en-US" dirty="0"/>
              <a:t>講清楚</a:t>
            </a:r>
            <a:r>
              <a:rPr kumimoji="1" lang="en-US" altLang="zh-CN" dirty="0"/>
              <a:t>for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r>
              <a:rPr kumimoji="1" lang="zh-CN" altLang="en-US" dirty="0"/>
              <a:t>改標題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86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不要全部大寫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x threshold</a:t>
            </a:r>
            <a:br>
              <a:rPr kumimoji="1" lang="en-US" altLang="zh-TW" dirty="0"/>
            </a:br>
            <a:r>
              <a:rPr kumimoji="1" lang="en-US" altLang="zh-TW" dirty="0"/>
              <a:t>y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penlty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是（一個分類器的）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ROC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曲線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（接受者操作特性曲線）中錯分正負樣本概率相等的點（所對應的錯分概率值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數值比率寫出來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增加錯誤分析與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敘述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是來分辨高解析度的圖</a:t>
            </a:r>
            <a:endParaRPr kumimoji="1" lang="en-US" altLang="zh-CN" dirty="0"/>
          </a:p>
          <a:p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是分辨相對應低解析度的圖</a:t>
            </a:r>
            <a:endParaRPr kumimoji="1" lang="en-US" altLang="zh-CN" dirty="0"/>
          </a:p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會輸出最有用的</a:t>
            </a:r>
            <a:r>
              <a:rPr kumimoji="1" lang="en-US" altLang="zh-CN" dirty="0"/>
              <a:t>face features </a:t>
            </a:r>
            <a:r>
              <a:rPr kumimoji="1" lang="zh-CN" altLang="en-US" dirty="0"/>
              <a:t>藉由解決</a:t>
            </a:r>
            <a:r>
              <a:rPr kumimoji="1" lang="en-US" altLang="zh-CN" dirty="0"/>
              <a:t>sparse graph optimization</a:t>
            </a:r>
          </a:p>
          <a:p>
            <a:r>
              <a:rPr kumimoji="1" lang="zh-CN" altLang="en-US" dirty="0"/>
              <a:t>再用這些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來</a:t>
            </a:r>
            <a:r>
              <a:rPr kumimoji="1" lang="en-US" altLang="zh-CN" dirty="0"/>
              <a:t>fine tune</a:t>
            </a:r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br>
              <a:rPr kumimoji="1" lang="en-US" altLang="zh-CN" dirty="0"/>
            </a:br>
            <a:r>
              <a:rPr kumimoji="1" lang="zh-CN" altLang="en-US" dirty="0"/>
              <a:t>不佳</a:t>
            </a:r>
            <a:r>
              <a:rPr kumimoji="1" lang="en-US" altLang="zh-CN" dirty="0"/>
              <a:t>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話</a:t>
            </a:r>
            <a:r>
              <a:rPr kumimoji="1" lang="en-US" altLang="zh-CN" dirty="0"/>
              <a:t>flowchart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話</a:t>
            </a:r>
            <a:r>
              <a:rPr kumimoji="1" lang="en-US" altLang="zh-CN" dirty="0"/>
              <a:t>flowchart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6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.ox.ac.uk/~vgg/data/vgg_face2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vis-www.cs.umass.edu/lfw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Using Super-Resolution on Face Recognition 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lang="en-US" altLang="zh-TW" dirty="0"/>
              <a:t>Evaluate the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450 frontal face images of 27 or so unique people.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10" name="圖片 9" descr="一張含有 室外, 草, 樹, 個人 的圖片&#10;&#10;自動產生的描述">
            <a:extLst>
              <a:ext uri="{FF2B5EF4-FFF2-40B4-BE49-F238E27FC236}">
                <a16:creationId xmlns:a16="http://schemas.microsoft.com/office/drawing/2014/main" id="{77DD9F85-6C74-C845-AB0B-2A1DA9AC9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2" y="2925043"/>
            <a:ext cx="1854256" cy="1225133"/>
          </a:xfrm>
          <a:prstGeom prst="rect">
            <a:avLst/>
          </a:prstGeom>
        </p:spPr>
      </p:pic>
      <p:pic>
        <p:nvPicPr>
          <p:cNvPr id="14" name="圖片 13" descr="一張含有 牆, 個人, 室內, 握住 的圖片&#10;&#10;自動產生的描述">
            <a:extLst>
              <a:ext uri="{FF2B5EF4-FFF2-40B4-BE49-F238E27FC236}">
                <a16:creationId xmlns:a16="http://schemas.microsoft.com/office/drawing/2014/main" id="{F556D86D-7966-F043-B6D1-780F7C256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936" y="2925043"/>
            <a:ext cx="1854256" cy="1225133"/>
          </a:xfrm>
          <a:prstGeom prst="rect">
            <a:avLst/>
          </a:prstGeom>
        </p:spPr>
      </p:pic>
      <p:pic>
        <p:nvPicPr>
          <p:cNvPr id="16" name="圖片 15" descr="一張含有 個人, 室內, 報紙, 牆 的圖片&#10;&#10;自動產生的描述">
            <a:extLst>
              <a:ext uri="{FF2B5EF4-FFF2-40B4-BE49-F238E27FC236}">
                <a16:creationId xmlns:a16="http://schemas.microsoft.com/office/drawing/2014/main" id="{8908B2C5-BC45-9E47-A0AB-1C18ECD22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2925043"/>
            <a:ext cx="1854256" cy="1225133"/>
          </a:xfrm>
          <a:prstGeom prst="rect">
            <a:avLst/>
          </a:prstGeom>
        </p:spPr>
      </p:pic>
      <p:pic>
        <p:nvPicPr>
          <p:cNvPr id="18" name="圖片 17" descr="一張含有 個人, 室外, 服飾, 直立的 的圖片&#10;&#10;自動產生的描述">
            <a:extLst>
              <a:ext uri="{FF2B5EF4-FFF2-40B4-BE49-F238E27FC236}">
                <a16:creationId xmlns:a16="http://schemas.microsoft.com/office/drawing/2014/main" id="{7212CA89-82D6-7B4C-A968-223E0D58A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5305939"/>
            <a:ext cx="1504929" cy="1436173"/>
          </a:xfrm>
          <a:prstGeom prst="rect">
            <a:avLst/>
          </a:prstGeom>
        </p:spPr>
      </p:pic>
      <p:pic>
        <p:nvPicPr>
          <p:cNvPr id="20" name="圖片 19" descr="一張含有 個人, 室內, 牆, 人 的圖片&#10;&#10;自動產生的描述">
            <a:extLst>
              <a:ext uri="{FF2B5EF4-FFF2-40B4-BE49-F238E27FC236}">
                <a16:creationId xmlns:a16="http://schemas.microsoft.com/office/drawing/2014/main" id="{004CBB96-40E6-D94E-AC95-3743020BA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743" y="5305939"/>
            <a:ext cx="1780172" cy="1436173"/>
          </a:xfrm>
          <a:prstGeom prst="rect">
            <a:avLst/>
          </a:prstGeom>
        </p:spPr>
      </p:pic>
      <p:pic>
        <p:nvPicPr>
          <p:cNvPr id="22" name="圖片 2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1DAFCA0F-E4DB-9F46-9DE2-889078175A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915" y="5305939"/>
            <a:ext cx="1914898" cy="143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Evaluate the Face Detection Performance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Evaluate the Face Detection Performance</a:t>
                </a:r>
              </a:p>
              <a:p>
                <a:pPr lvl="1"/>
                <a:r>
                  <a:rPr kumimoji="1" lang="en-US" altLang="zh-TW" b="1" dirty="0"/>
                  <a:t>Precision Recall curve</a:t>
                </a:r>
              </a:p>
              <a:p>
                <a:pPr lvl="2"/>
                <a:r>
                  <a:rPr kumimoji="1" lang="en-US" altLang="zh-TW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𝒑𝒓𝒆𝒄𝒊𝒔𝒊𝒐𝒏</m:t>
                    </m:r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</m:oMath>
                </a14:m>
                <a:endParaRPr kumimoji="1" lang="en-US" altLang="zh-TW" b="1" dirty="0"/>
              </a:p>
              <a:p>
                <a:pPr lvl="2"/>
                <a:r>
                  <a:rPr kumimoji="1" lang="en-US" altLang="zh-TW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𝒓𝒆𝒄𝒂𝒍𝒍</m:t>
                    </m:r>
                    <m:r>
                      <a:rPr kumimoji="1" lang="en-US" altLang="zh-TW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b="1" dirty="0"/>
              </a:p>
            </p:txBody>
          </p:sp>
        </mc:Choice>
        <mc:Fallback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地圖 的圖片&#10;&#10;自動產生的描述">
            <a:extLst>
              <a:ext uri="{FF2B5EF4-FFF2-40B4-BE49-F238E27FC236}">
                <a16:creationId xmlns:a16="http://schemas.microsoft.com/office/drawing/2014/main" id="{77149DCC-79BC-F749-8F24-C83D8E4B5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8" y="3871937"/>
            <a:ext cx="3821385" cy="2866039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5DF86EF9-A35C-2344-A088-9C068D7C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441910FF-4C68-104F-92D3-9DD13388D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98" y="3876073"/>
            <a:ext cx="3821385" cy="2866039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99F75B-8D83-EB44-B934-269C698FE545}"/>
              </a:ext>
            </a:extLst>
          </p:cNvPr>
          <p:cNvGrpSpPr/>
          <p:nvPr/>
        </p:nvGrpSpPr>
        <p:grpSpPr>
          <a:xfrm>
            <a:off x="512509" y="1005898"/>
            <a:ext cx="7605843" cy="2870175"/>
            <a:chOff x="448443" y="3951761"/>
            <a:chExt cx="7605843" cy="287017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5448FD3-9C4B-DA49-B830-6AF984D2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43" y="3955897"/>
              <a:ext cx="3821385" cy="2866039"/>
            </a:xfrm>
            <a:prstGeom prst="rect">
              <a:avLst/>
            </a:prstGeom>
          </p:spPr>
        </p:pic>
        <p:pic>
          <p:nvPicPr>
            <p:cNvPr id="12" name="圖片 11" descr="一張含有 文字 的圖片&#10;&#10;自動產生的描述">
              <a:extLst>
                <a:ext uri="{FF2B5EF4-FFF2-40B4-BE49-F238E27FC236}">
                  <a16:creationId xmlns:a16="http://schemas.microsoft.com/office/drawing/2014/main" id="{D1923F2D-4034-5C43-B535-35A498E1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01" y="3951761"/>
              <a:ext cx="3821385" cy="2866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9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 Dataset: </a:t>
            </a:r>
            <a:r>
              <a:rPr lang="en-US" altLang="zh-TW" dirty="0">
                <a:hlinkClick r:id="rId2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362 ~ per-subject samples</a:t>
            </a:r>
            <a:endParaRPr kumimoji="1" lang="en-US" altLang="zh-TW" dirty="0"/>
          </a:p>
          <a:p>
            <a:r>
              <a:rPr kumimoji="1" lang="en" altLang="zh-TW" dirty="0"/>
              <a:t>My method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Select images whose shape above 1k as our training data.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Face alignment </a:t>
            </a:r>
            <a:r>
              <a:rPr kumimoji="1" lang="en-US" altLang="zh-TW" dirty="0"/>
              <a:t>according </a:t>
            </a:r>
            <a:r>
              <a:rPr kumimoji="1" lang="en" altLang="zh-TW" dirty="0"/>
              <a:t>bounding boxes provided by the dataset.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Downscale these images x1/2, x1/3, x1/4.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5715266-48CC-9D41-ACF5-FE76E1C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02C41A0-BA2D-2245-A275-2EB5449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Approach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Recognition Dataset: </a:t>
            </a:r>
            <a:r>
              <a:rPr kumimoji="1" lang="en-US" altLang="zh-TW" dirty="0">
                <a:hlinkClick r:id="rId2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-US" altLang="zh-TW" dirty="0"/>
              <a:t>5749 celebrities, each contains 1~10 images, 13233 images in total</a:t>
            </a:r>
          </a:p>
          <a:p>
            <a:r>
              <a:rPr kumimoji="1" lang="en-US" altLang="zh-TW" dirty="0"/>
              <a:t>My method: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For each celebrity, downloaded 10 images from google.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Applied Vgg16/Resnet50/</a:t>
            </a:r>
            <a:r>
              <a:rPr kumimoji="1" lang="en-US" altLang="zh-TW" dirty="0" err="1"/>
              <a:t>Facenet</a:t>
            </a:r>
            <a:r>
              <a:rPr kumimoji="1" lang="en-US" altLang="zh-TW" dirty="0"/>
              <a:t> face feature extractor to encode these images and merged to a NumPy array.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Encoded every image in LFW dataset and calculated the distance with each person’s feature.</a:t>
            </a:r>
          </a:p>
          <a:p>
            <a:endParaRPr kumimoji="1"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 (1x)</a:t>
            </a:r>
            <a:endParaRPr kumimoji="1"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E6DB8D1C-946C-3E42-8F12-715A4C543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057508"/>
              </p:ext>
            </p:extLst>
          </p:nvPr>
        </p:nvGraphicFramePr>
        <p:xfrm>
          <a:off x="1007889" y="1556792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2FF9710-8491-4F49-9C4F-40760E2F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8E93335-D123-044A-9E33-B0F6E96E0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347885"/>
              </p:ext>
            </p:extLst>
          </p:nvPr>
        </p:nvGraphicFramePr>
        <p:xfrm>
          <a:off x="1043608" y="1916832"/>
          <a:ext cx="6768752" cy="46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888BF9AA-43D1-AB4A-B8EC-CC39CEFC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Inside-test Dataset</a:t>
            </a:r>
          </a:p>
          <a:p>
            <a:pPr lvl="1"/>
            <a:r>
              <a:rPr lang="en-US" altLang="zh-TW" dirty="0"/>
              <a:t>CASIA-FaceV5 (as our </a:t>
            </a:r>
            <a:r>
              <a:rPr kumimoji="1" lang="en" altLang="zh-TW" dirty="0"/>
              <a:t>authorized users</a:t>
            </a:r>
            <a:r>
              <a:rPr lang="en-US" altLang="zh-TW" dirty="0"/>
              <a:t>)</a:t>
            </a:r>
          </a:p>
          <a:p>
            <a:pPr lvl="2"/>
            <a:r>
              <a:rPr lang="en" altLang="zh-TW" dirty="0"/>
              <a:t> 2,500 color facial images of 500 subject, each has 5 images</a:t>
            </a:r>
          </a:p>
          <a:p>
            <a:pPr lvl="2"/>
            <a:r>
              <a:rPr lang="en" altLang="zh-TW" dirty="0"/>
              <a:t> For each user, 4 images for the user vector, 1 image for the inside-test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Outside-test Dataset</a:t>
            </a:r>
          </a:p>
          <a:p>
            <a:pPr lvl="1"/>
            <a:r>
              <a:rPr lang="en-US" altLang="zh-TW" dirty="0"/>
              <a:t>Helen dataset (as our </a:t>
            </a:r>
            <a:r>
              <a:rPr kumimoji="1" lang="en" altLang="zh-TW" dirty="0"/>
              <a:t>intruders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2000 images as the outside test 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0534C3-D584-4B43-8571-F71550F7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00" y="4701875"/>
            <a:ext cx="1785536" cy="1785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029253-1C2E-634C-950B-B94E9F4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87" y="4715927"/>
            <a:ext cx="1169753" cy="17515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830AA5-53A2-4A4F-B459-51CCA4AB7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140968"/>
            <a:ext cx="1511768" cy="155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3093F-0A1C-5B4B-9DED-A62B08A9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00" y="3140969"/>
            <a:ext cx="1584088" cy="1560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EADBC9-31B4-894D-A9F6-9372405C4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09" y="4698910"/>
            <a:ext cx="1785536" cy="17855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B4162A-F8BE-5F4F-A74E-C1D4737A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099" y="3130864"/>
            <a:ext cx="1492821" cy="15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049928"/>
                  </p:ext>
                </p:extLst>
              </p:nvPr>
            </p:nvGraphicFramePr>
            <p:xfrm>
              <a:off x="1259631" y="4437112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049928"/>
                  </p:ext>
                </p:extLst>
              </p:nvPr>
            </p:nvGraphicFramePr>
            <p:xfrm>
              <a:off x="1259631" y="4437112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Verification ROC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568E1A-F83A-4F42-B507-DA73B6743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9" y="1751778"/>
            <a:ext cx="4996133" cy="49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0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Care about </a:t>
                </a:r>
                <a:r>
                  <a:rPr lang="en-US" altLang="zh-TW"/>
                  <a:t>False Positive; </a:t>
                </a:r>
                <a:r>
                  <a:rPr lang="en-US" altLang="zh-TW" dirty="0"/>
                  <a:t>the lower, the better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8358912"/>
                  </p:ext>
                </p:extLst>
              </p:nvPr>
            </p:nvGraphicFramePr>
            <p:xfrm>
              <a:off x="971600" y="3398208"/>
              <a:ext cx="6260097" cy="20662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927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5481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467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7013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405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405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66737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667379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8358912"/>
                  </p:ext>
                </p:extLst>
              </p:nvPr>
            </p:nvGraphicFramePr>
            <p:xfrm>
              <a:off x="971600" y="3398208"/>
              <a:ext cx="6260097" cy="20662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927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5481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467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7013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448" b="-4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667379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5660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667379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ROC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D4EBE09-8023-3346-8883-98491157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79" y="1751776"/>
            <a:ext cx="4996135" cy="491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Accuracy of different feature extractor</a:t>
            </a:r>
          </a:p>
          <a:p>
            <a:pPr lvl="1"/>
            <a:r>
              <a:rPr kumimoji="1" lang="en-US" altLang="zh-TW" dirty="0"/>
              <a:t>Select the </a:t>
            </a:r>
            <a:r>
              <a:rPr lang="en-US" altLang="zh-TW" dirty="0"/>
              <a:t>threshold by the lowest Equal Error Rate (ERR)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66CD74A-690C-3146-AFEA-80912F34B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67403"/>
              </p:ext>
            </p:extLst>
          </p:nvPr>
        </p:nvGraphicFramePr>
        <p:xfrm>
          <a:off x="5076056" y="4365104"/>
          <a:ext cx="3460938" cy="1256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646">
                  <a:extLst>
                    <a:ext uri="{9D8B030D-6E8A-4147-A177-3AD203B41FA5}">
                      <a16:colId xmlns:a16="http://schemas.microsoft.com/office/drawing/2014/main" val="2710861166"/>
                    </a:ext>
                  </a:extLst>
                </a:gridCol>
                <a:gridCol w="1153646">
                  <a:extLst>
                    <a:ext uri="{9D8B030D-6E8A-4147-A177-3AD203B41FA5}">
                      <a16:colId xmlns:a16="http://schemas.microsoft.com/office/drawing/2014/main" val="2930609521"/>
                    </a:ext>
                  </a:extLst>
                </a:gridCol>
                <a:gridCol w="1153646">
                  <a:extLst>
                    <a:ext uri="{9D8B030D-6E8A-4147-A177-3AD203B41FA5}">
                      <a16:colId xmlns:a16="http://schemas.microsoft.com/office/drawing/2014/main" val="3562888915"/>
                    </a:ext>
                  </a:extLst>
                </a:gridCol>
              </a:tblGrid>
              <a:tr h="41884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Resnet50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VGG16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967914"/>
                  </a:ext>
                </a:extLst>
              </a:tr>
              <a:tr h="418845">
                <a:tc>
                  <a:txBody>
                    <a:bodyPr/>
                    <a:lstStyle/>
                    <a:p>
                      <a:r>
                        <a:rPr lang="en-US" altLang="zh-TW" dirty="0"/>
                        <a:t>ERR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4.77%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16.72%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8189"/>
                  </a:ext>
                </a:extLst>
              </a:tr>
              <a:tr h="418845"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99.8%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94.2%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886890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9F3C13B7-0140-4546-8272-A9C13190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4" y="1891894"/>
            <a:ext cx="4853771" cy="47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D4DF1-4569-EB49-8DA1-8E19D16B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Low-resolution Face Recognition in the Wild via Selective Knowledge Distillation</a:t>
            </a:r>
          </a:p>
          <a:p>
            <a:pPr lvl="1"/>
            <a:r>
              <a:rPr lang="en" altLang="zh-TW" dirty="0"/>
              <a:t>Two-stream convolutional neural network</a:t>
            </a:r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082C99-92A4-E54F-A456-F3008BA2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97" y="2492896"/>
            <a:ext cx="8010355" cy="37695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FSRNet: End-to-End Learning Face Super-Resolution with Facial Priors </a:t>
            </a:r>
            <a:r>
              <a:rPr lang="en" altLang="zh-TW" dirty="0"/>
              <a:t>Two-stream convolutional neural network</a:t>
            </a:r>
          </a:p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0D88872-6460-334A-AA05-67E0CFCF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76" y="2224624"/>
            <a:ext cx="8409411" cy="3652301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FSRNet </a:t>
            </a:r>
            <a:r>
              <a:rPr kumimoji="1" lang="en-US" altLang="zh-TW" dirty="0"/>
              <a:t>/ FSRGAN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0B75DD-8E79-DF49-A08D-81074B03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556792"/>
            <a:ext cx="7941163" cy="470568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B003D37-50EA-8847-8BCB-8BC331C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6742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圓角矩形 79">
            <a:extLst>
              <a:ext uri="{FF2B5EF4-FFF2-40B4-BE49-F238E27FC236}">
                <a16:creationId xmlns:a16="http://schemas.microsoft.com/office/drawing/2014/main" id="{B5E478E9-8B43-C74A-995E-B77947E69410}"/>
              </a:ext>
            </a:extLst>
          </p:cNvPr>
          <p:cNvSpPr/>
          <p:nvPr/>
        </p:nvSpPr>
        <p:spPr>
          <a:xfrm>
            <a:off x="512839" y="2080272"/>
            <a:ext cx="2055078" cy="140655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</a:p>
          <a:p>
            <a:pPr algn="ctr"/>
            <a:endParaRPr lang="en-US" altLang="zh-TW" dirty="0"/>
          </a:p>
          <a:p>
            <a:pPr algn="ctr"/>
            <a:endParaRPr kumimoji="1" lang="en-US" altLang="zh-TW" dirty="0"/>
          </a:p>
          <a:p>
            <a:pPr algn="ctr"/>
            <a:endParaRPr lang="en-US" altLang="zh-TW" dirty="0"/>
          </a:p>
          <a:p>
            <a:pPr algn="ctr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Approach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F868AF1B-C7CC-AB45-86CE-CD742B957539}"/>
              </a:ext>
            </a:extLst>
          </p:cNvPr>
          <p:cNvCxnSpPr>
            <a:cxnSpLocks/>
            <a:stCxn id="80" idx="3"/>
            <a:endCxn id="7" idx="1"/>
          </p:cNvCxnSpPr>
          <p:nvPr/>
        </p:nvCxnSpPr>
        <p:spPr>
          <a:xfrm>
            <a:off x="2567917" y="2783549"/>
            <a:ext cx="4846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6" name="圖片 25" descr="一張含有 個人, 圍欄, 男人, 木製的 的圖片&#10;&#10;自動產生的描述">
            <a:extLst>
              <a:ext uri="{FF2B5EF4-FFF2-40B4-BE49-F238E27FC236}">
                <a16:creationId xmlns:a16="http://schemas.microsoft.com/office/drawing/2014/main" id="{E1CBDCAC-2BD5-5B41-87E8-C84728CD6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237" y="2425559"/>
            <a:ext cx="923683" cy="101446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64F9DA-3F2D-A040-A861-133CF6776D15}"/>
              </a:ext>
            </a:extLst>
          </p:cNvPr>
          <p:cNvSpPr txBox="1"/>
          <p:nvPr/>
        </p:nvSpPr>
        <p:spPr>
          <a:xfrm>
            <a:off x="3897652" y="6467747"/>
            <a:ext cx="275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 Amy </a:t>
            </a:r>
            <a:r>
              <a:rPr kumimoji="1" lang="en-US" altLang="zh-TW" sz="18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Kevin 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Tom </a:t>
            </a:r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C8ACD7B-6892-7241-8F27-2EC6E6E63714}"/>
              </a:ext>
            </a:extLst>
          </p:cNvPr>
          <p:cNvSpPr txBox="1"/>
          <p:nvPr/>
        </p:nvSpPr>
        <p:spPr>
          <a:xfrm>
            <a:off x="1018104" y="4582524"/>
            <a:ext cx="105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intruder</a:t>
            </a:r>
            <a:endParaRPr kumimoji="1" lang="zh-TW" altLang="en-US" sz="18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876F405E-93A4-ED47-BAF1-031C254DB54E}"/>
              </a:ext>
            </a:extLst>
          </p:cNvPr>
          <p:cNvSpPr/>
          <p:nvPr/>
        </p:nvSpPr>
        <p:spPr>
          <a:xfrm>
            <a:off x="3052545" y="2237637"/>
            <a:ext cx="2299136" cy="10918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Detection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2EBAE3F3-F748-314D-A430-6336C0AB63E0}"/>
              </a:ext>
            </a:extLst>
          </p:cNvPr>
          <p:cNvCxnSpPr>
            <a:cxnSpLocks/>
          </p:cNvCxnSpPr>
          <p:nvPr/>
        </p:nvCxnSpPr>
        <p:spPr>
          <a:xfrm>
            <a:off x="5351681" y="2783549"/>
            <a:ext cx="8765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2BC7C4A-1D51-CF4C-AEE8-FE7646C943A3}"/>
              </a:ext>
            </a:extLst>
          </p:cNvPr>
          <p:cNvSpPr txBox="1"/>
          <p:nvPr/>
        </p:nvSpPr>
        <p:spPr>
          <a:xfrm>
            <a:off x="5530694" y="2610110"/>
            <a:ext cx="5184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Yes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菱形 24">
                <a:extLst>
                  <a:ext uri="{FF2B5EF4-FFF2-40B4-BE49-F238E27FC236}">
                    <a16:creationId xmlns:a16="http://schemas.microsoft.com/office/drawing/2014/main" id="{E6ED5D0D-CFAE-A04F-AE04-B6BF0D59F941}"/>
                  </a:ext>
                </a:extLst>
              </p:cNvPr>
              <p:cNvSpPr/>
              <p:nvPr/>
            </p:nvSpPr>
            <p:spPr>
              <a:xfrm>
                <a:off x="3762606" y="4120247"/>
                <a:ext cx="3024337" cy="1293886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Face Verification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5" name="菱形 24">
                <a:extLst>
                  <a:ext uri="{FF2B5EF4-FFF2-40B4-BE49-F238E27FC236}">
                    <a16:creationId xmlns:a16="http://schemas.microsoft.com/office/drawing/2014/main" id="{E6ED5D0D-CFAE-A04F-AE04-B6BF0D59F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606" y="4120247"/>
                <a:ext cx="3024337" cy="1293886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B5355D23-20E5-7544-BF67-DC08988C3A1B}"/>
              </a:ext>
            </a:extLst>
          </p:cNvPr>
          <p:cNvCxnSpPr>
            <a:cxnSpLocks/>
            <a:stCxn id="25" idx="1"/>
            <a:endCxn id="34" idx="3"/>
          </p:cNvCxnSpPr>
          <p:nvPr/>
        </p:nvCxnSpPr>
        <p:spPr>
          <a:xfrm flipH="1">
            <a:off x="2076407" y="4767190"/>
            <a:ext cx="16861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2403635" y="4474802"/>
            <a:ext cx="11849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 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6D59C409-7CFE-284E-B07B-AA2F858EB45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274775" y="5414133"/>
            <a:ext cx="0" cy="10102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F28B94A-FD6C-B049-8F7C-E4307C6D4FFE}"/>
              </a:ext>
            </a:extLst>
          </p:cNvPr>
          <p:cNvSpPr txBox="1"/>
          <p:nvPr/>
        </p:nvSpPr>
        <p:spPr>
          <a:xfrm>
            <a:off x="4723020" y="5642152"/>
            <a:ext cx="11035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the 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BA716BC-CB02-1046-B263-44047D6C145B}"/>
              </a:ext>
            </a:extLst>
          </p:cNvPr>
          <p:cNvCxnSpPr>
            <a:cxnSpLocks/>
            <a:stCxn id="7" idx="0"/>
            <a:endCxn id="80" idx="0"/>
          </p:cNvCxnSpPr>
          <p:nvPr/>
        </p:nvCxnSpPr>
        <p:spPr>
          <a:xfrm rot="16200000" flipV="1">
            <a:off x="2792564" y="828087"/>
            <a:ext cx="157365" cy="2661735"/>
          </a:xfrm>
          <a:prstGeom prst="bentConnector3">
            <a:avLst>
              <a:gd name="adj1" fmla="val 33877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EDB61E-D0CB-2141-830C-0E1145A2592D}"/>
              </a:ext>
            </a:extLst>
          </p:cNvPr>
          <p:cNvSpPr txBox="1"/>
          <p:nvPr/>
        </p:nvSpPr>
        <p:spPr>
          <a:xfrm>
            <a:off x="2631436" y="1547994"/>
            <a:ext cx="4796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圓角矩形 91">
            <a:extLst>
              <a:ext uri="{FF2B5EF4-FFF2-40B4-BE49-F238E27FC236}">
                <a16:creationId xmlns:a16="http://schemas.microsoft.com/office/drawing/2014/main" id="{7254AB35-01AE-8541-9859-237812694710}"/>
              </a:ext>
            </a:extLst>
          </p:cNvPr>
          <p:cNvSpPr/>
          <p:nvPr/>
        </p:nvSpPr>
        <p:spPr>
          <a:xfrm>
            <a:off x="6236686" y="2327436"/>
            <a:ext cx="1707729" cy="903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Alignment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8" name="肘形接點 97">
            <a:extLst>
              <a:ext uri="{FF2B5EF4-FFF2-40B4-BE49-F238E27FC236}">
                <a16:creationId xmlns:a16="http://schemas.microsoft.com/office/drawing/2014/main" id="{72EE6032-6111-E24C-87D9-98D680B4C0D0}"/>
              </a:ext>
            </a:extLst>
          </p:cNvPr>
          <p:cNvCxnSpPr>
            <a:stCxn id="92" idx="2"/>
            <a:endCxn id="25" idx="0"/>
          </p:cNvCxnSpPr>
          <p:nvPr/>
        </p:nvCxnSpPr>
        <p:spPr>
          <a:xfrm rot="5400000">
            <a:off x="5738209" y="2767904"/>
            <a:ext cx="888909" cy="181577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圖片 92" descr="一張含有 個人, 圍欄, 男人, 木製的 的圖片&#10;&#10;自動產生的描述">
            <a:extLst>
              <a:ext uri="{FF2B5EF4-FFF2-40B4-BE49-F238E27FC236}">
                <a16:creationId xmlns:a16="http://schemas.microsoft.com/office/drawing/2014/main" id="{30E0C336-45B1-FE46-9F29-02A7351A1F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9169" y="3412489"/>
            <a:ext cx="542277" cy="614619"/>
          </a:xfrm>
          <a:prstGeom prst="rect">
            <a:avLst/>
          </a:prstGeom>
        </p:spPr>
      </p:pic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A3488499-2C61-2141-B8AA-3F75AD2BF78A}"/>
              </a:ext>
            </a:extLst>
          </p:cNvPr>
          <p:cNvCxnSpPr>
            <a:cxnSpLocks/>
            <a:stCxn id="34" idx="0"/>
            <a:endCxn id="80" idx="2"/>
          </p:cNvCxnSpPr>
          <p:nvPr/>
        </p:nvCxnSpPr>
        <p:spPr>
          <a:xfrm flipH="1" flipV="1">
            <a:off x="1547256" y="3486825"/>
            <a:ext cx="6878" cy="1095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Approach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64F9DA-3F2D-A040-A861-133CF6776D15}"/>
              </a:ext>
            </a:extLst>
          </p:cNvPr>
          <p:cNvSpPr txBox="1"/>
          <p:nvPr/>
        </p:nvSpPr>
        <p:spPr>
          <a:xfrm>
            <a:off x="7935912" y="2960946"/>
            <a:ext cx="77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Kevin</a:t>
            </a:r>
            <a:endParaRPr kumimoji="1" lang="en-US" altLang="zh-TW" sz="18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985A3DE-5ED5-4340-9971-5009CE12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Face verification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D9EE448-BFEC-0749-9C2B-1BB8D0BCA909}"/>
              </a:ext>
            </a:extLst>
          </p:cNvPr>
          <p:cNvGrpSpPr/>
          <p:nvPr/>
        </p:nvGrpSpPr>
        <p:grpSpPr>
          <a:xfrm>
            <a:off x="539750" y="2082818"/>
            <a:ext cx="2055078" cy="1406553"/>
            <a:chOff x="664141" y="2020289"/>
            <a:chExt cx="2055078" cy="1406553"/>
          </a:xfrm>
        </p:grpSpPr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1DBEF187-ED88-334E-AF4F-CA26B7FA0A5A}"/>
                </a:ext>
              </a:extLst>
            </p:cNvPr>
            <p:cNvSpPr/>
            <p:nvPr/>
          </p:nvSpPr>
          <p:spPr>
            <a:xfrm>
              <a:off x="664141" y="2020289"/>
              <a:ext cx="2055078" cy="140655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Input Image</a:t>
              </a:r>
            </a:p>
            <a:p>
              <a:pPr algn="ctr"/>
              <a:endPara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endPara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21" name="圖片 20" descr="一張含有 個人, 圍欄, 男人, 木製的 的圖片&#10;&#10;自動產生的描述">
              <a:extLst>
                <a:ext uri="{FF2B5EF4-FFF2-40B4-BE49-F238E27FC236}">
                  <a16:creationId xmlns:a16="http://schemas.microsoft.com/office/drawing/2014/main" id="{6DB195AF-DE36-0641-B6BC-B435CBD80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5636" y="2430124"/>
              <a:ext cx="792088" cy="897756"/>
            </a:xfrm>
            <a:prstGeom prst="rect">
              <a:avLst/>
            </a:prstGeom>
          </p:spPr>
        </p:pic>
      </p:grp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114C6F40-9439-AD43-8B3B-9BB8478420C2}"/>
              </a:ext>
            </a:extLst>
          </p:cNvPr>
          <p:cNvSpPr/>
          <p:nvPr/>
        </p:nvSpPr>
        <p:spPr>
          <a:xfrm>
            <a:off x="3186673" y="2082818"/>
            <a:ext cx="1638697" cy="1406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0FDE4C3-3AC2-3240-9077-DF7C67D5C234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2594828" y="2786095"/>
            <a:ext cx="5918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ED7B824C-6CE2-8C41-8C24-A102DB1A2B53}"/>
              </a:ext>
            </a:extLst>
          </p:cNvPr>
          <p:cNvCxnSpPr>
            <a:cxnSpLocks/>
            <a:stCxn id="27" idx="2"/>
            <a:endCxn id="42" idx="0"/>
          </p:cNvCxnSpPr>
          <p:nvPr/>
        </p:nvCxnSpPr>
        <p:spPr>
          <a:xfrm flipH="1">
            <a:off x="4006021" y="3489371"/>
            <a:ext cx="1" cy="511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菱形 41">
            <a:extLst>
              <a:ext uri="{FF2B5EF4-FFF2-40B4-BE49-F238E27FC236}">
                <a16:creationId xmlns:a16="http://schemas.microsoft.com/office/drawing/2014/main" id="{2B7C706D-95D2-0148-9949-BD68784B5B77}"/>
              </a:ext>
            </a:extLst>
          </p:cNvPr>
          <p:cNvSpPr/>
          <p:nvPr/>
        </p:nvSpPr>
        <p:spPr>
          <a:xfrm>
            <a:off x="2313833" y="4000505"/>
            <a:ext cx="3384376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the distance of existing vectors</a:t>
            </a:r>
            <a:endParaRPr lang="en-US" altLang="zh-TW" dirty="0"/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CF2F2AA-2CED-4747-B55D-6DBFC60F9AFC}"/>
              </a:ext>
            </a:extLst>
          </p:cNvPr>
          <p:cNvCxnSpPr>
            <a:cxnSpLocks/>
            <a:stCxn id="42" idx="2"/>
            <a:endCxn id="81" idx="0"/>
          </p:cNvCxnSpPr>
          <p:nvPr/>
        </p:nvCxnSpPr>
        <p:spPr>
          <a:xfrm>
            <a:off x="4006021" y="5294391"/>
            <a:ext cx="1109" cy="788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2954130" y="5433686"/>
            <a:ext cx="21037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 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BDEEF7B2-93E4-2B43-A180-50A007C3D5FE}"/>
              </a:ext>
            </a:extLst>
          </p:cNvPr>
          <p:cNvCxnSpPr>
            <a:cxnSpLocks/>
            <a:stCxn id="42" idx="3"/>
            <a:endCxn id="66" idx="1"/>
          </p:cNvCxnSpPr>
          <p:nvPr/>
        </p:nvCxnSpPr>
        <p:spPr>
          <a:xfrm flipV="1">
            <a:off x="5698209" y="3145612"/>
            <a:ext cx="660905" cy="1501836"/>
          </a:xfrm>
          <a:prstGeom prst="bentConnector3">
            <a:avLst>
              <a:gd name="adj1" fmla="val 70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A7452CCB-8389-0941-A16B-519871A2B50A}"/>
              </a:ext>
            </a:extLst>
          </p:cNvPr>
          <p:cNvSpPr/>
          <p:nvPr/>
        </p:nvSpPr>
        <p:spPr>
          <a:xfrm>
            <a:off x="6359114" y="2641556"/>
            <a:ext cx="1285191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Select the nearest 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B6C7CE5-34F0-8A4E-B1C5-84571FA1482C}"/>
              </a:ext>
            </a:extLst>
          </p:cNvPr>
          <p:cNvSpPr txBox="1"/>
          <p:nvPr/>
        </p:nvSpPr>
        <p:spPr>
          <a:xfrm>
            <a:off x="5146455" y="3496579"/>
            <a:ext cx="110350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the </a:t>
            </a:r>
          </a:p>
          <a:p>
            <a:pPr algn="ctr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E6B272DD-9568-3145-A725-02147D9F7C65}"/>
              </a:ext>
            </a:extLst>
          </p:cNvPr>
          <p:cNvCxnSpPr>
            <a:cxnSpLocks/>
            <a:stCxn id="66" idx="3"/>
            <a:endCxn id="33" idx="1"/>
          </p:cNvCxnSpPr>
          <p:nvPr/>
        </p:nvCxnSpPr>
        <p:spPr>
          <a:xfrm>
            <a:off x="7644305" y="3145612"/>
            <a:ext cx="2916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1DFE88C9-6EFD-B847-8CE9-52E268A6CD4E}"/>
              </a:ext>
            </a:extLst>
          </p:cNvPr>
          <p:cNvSpPr txBox="1"/>
          <p:nvPr/>
        </p:nvSpPr>
        <p:spPr>
          <a:xfrm>
            <a:off x="3477978" y="608264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8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intruder</a:t>
            </a:r>
            <a:endParaRPr kumimoji="1" lang="zh-TW" altLang="en-US" sz="18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4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CPU E5-2630 v4 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62889</TotalTime>
  <Words>1928</Words>
  <Application>Microsoft Macintosh PowerPoint</Application>
  <PresentationFormat>如螢幕大小 (4:3)</PresentationFormat>
  <Paragraphs>280</Paragraphs>
  <Slides>32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Using Super-Resolution on Face Recognition </vt:lpstr>
      <vt:lpstr>Outline</vt:lpstr>
      <vt:lpstr>Introduction</vt:lpstr>
      <vt:lpstr>Related Work</vt:lpstr>
      <vt:lpstr>Related Work</vt:lpstr>
      <vt:lpstr>Related Work</vt:lpstr>
      <vt:lpstr>Approach</vt:lpstr>
      <vt:lpstr>Approach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4313</cp:revision>
  <dcterms:created xsi:type="dcterms:W3CDTF">2008-11-09T17:03:56Z</dcterms:created>
  <dcterms:modified xsi:type="dcterms:W3CDTF">2019-03-13T11:31:23Z</dcterms:modified>
</cp:coreProperties>
</file>